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36"/>
  </p:notesMasterIdLst>
  <p:sldIdLst>
    <p:sldId id="346" r:id="rId5"/>
    <p:sldId id="351" r:id="rId6"/>
    <p:sldId id="344" r:id="rId7"/>
    <p:sldId id="349" r:id="rId8"/>
    <p:sldId id="339" r:id="rId9"/>
    <p:sldId id="347" r:id="rId10"/>
    <p:sldId id="348" r:id="rId11"/>
    <p:sldId id="270" r:id="rId12"/>
    <p:sldId id="310" r:id="rId13"/>
    <p:sldId id="311" r:id="rId14"/>
    <p:sldId id="282" r:id="rId15"/>
    <p:sldId id="281" r:id="rId16"/>
    <p:sldId id="271" r:id="rId17"/>
    <p:sldId id="333" r:id="rId18"/>
    <p:sldId id="274" r:id="rId19"/>
    <p:sldId id="283" r:id="rId20"/>
    <p:sldId id="322" r:id="rId21"/>
    <p:sldId id="288" r:id="rId22"/>
    <p:sldId id="323" r:id="rId23"/>
    <p:sldId id="290" r:id="rId24"/>
    <p:sldId id="293" r:id="rId25"/>
    <p:sldId id="275" r:id="rId26"/>
    <p:sldId id="302" r:id="rId27"/>
    <p:sldId id="325" r:id="rId28"/>
    <p:sldId id="327" r:id="rId29"/>
    <p:sldId id="328" r:id="rId30"/>
    <p:sldId id="326" r:id="rId31"/>
    <p:sldId id="329" r:id="rId32"/>
    <p:sldId id="330" r:id="rId33"/>
    <p:sldId id="331" r:id="rId34"/>
    <p:sldId id="301" r:id="rId35"/>
  </p:sldIdLst>
  <p:sldSz cx="9144000" cy="5143500" type="screen16x9"/>
  <p:notesSz cx="6858000" cy="9144000"/>
  <p:embeddedFontLst>
    <p:embeddedFont>
      <p:font typeface="Nunito Sans" pitchFamily="2" charset="0"/>
      <p:regular r:id="rId37"/>
      <p:bold r:id="rId38"/>
      <p:italic r:id="rId39"/>
      <p:boldItalic r:id="rId40"/>
    </p:embeddedFont>
    <p:embeddedFont>
      <p:font typeface="Nunito Sans Black" pitchFamily="2" charset="0"/>
      <p:bold r:id="rId41"/>
      <p:italic r:id="rId42"/>
      <p:boldItalic r:id="rId43"/>
    </p:embeddedFont>
    <p:embeddedFont>
      <p:font typeface="Nunito Sans ExtraLight" pitchFamily="2" charset="0"/>
      <p:regular r:id="rId44"/>
      <p:italic r:id="rId45"/>
    </p:embeddedFont>
    <p:embeddedFont>
      <p:font typeface="Nunito Sans Light" pitchFamily="2" charset="0"/>
      <p:regular r:id="rId46"/>
      <p: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43D73436-BC1E-472C-80AB-860200F1BCFA}">
          <p14:sldIdLst>
            <p14:sldId id="346"/>
            <p14:sldId id="351"/>
            <p14:sldId id="344"/>
            <p14:sldId id="349"/>
            <p14:sldId id="339"/>
            <p14:sldId id="347"/>
            <p14:sldId id="348"/>
            <p14:sldId id="270"/>
            <p14:sldId id="310"/>
            <p14:sldId id="311"/>
            <p14:sldId id="282"/>
            <p14:sldId id="281"/>
            <p14:sldId id="271"/>
            <p14:sldId id="333"/>
            <p14:sldId id="274"/>
            <p14:sldId id="283"/>
            <p14:sldId id="322"/>
            <p14:sldId id="288"/>
            <p14:sldId id="323"/>
            <p14:sldId id="290"/>
            <p14:sldId id="293"/>
            <p14:sldId id="275"/>
            <p14:sldId id="302"/>
            <p14:sldId id="325"/>
            <p14:sldId id="327"/>
            <p14:sldId id="328"/>
            <p14:sldId id="326"/>
            <p14:sldId id="329"/>
            <p14:sldId id="330"/>
            <p14:sldId id="331"/>
          </p14:sldIdLst>
        </p14:section>
        <p14:section name="Annex" id="{DDFC7B04-9DFB-4FA9-853C-BDC3BC2D83A8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FC2"/>
    <a:srgbClr val="003CA0"/>
    <a:srgbClr val="005BB2"/>
    <a:srgbClr val="EEEEEE"/>
    <a:srgbClr val="CEDAE9"/>
    <a:srgbClr val="002E69"/>
    <a:srgbClr val="CCCCCC"/>
    <a:srgbClr val="777777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838" autoAdjust="0"/>
  </p:normalViewPr>
  <p:slideViewPr>
    <p:cSldViewPr snapToGrid="0">
      <p:cViewPr>
        <p:scale>
          <a:sx n="100" d="100"/>
          <a:sy n="100" d="100"/>
        </p:scale>
        <p:origin x="974" y="58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6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GIF</a:t>
            </a:r>
          </a:p>
        </p:txBody>
      </p:sp>
    </p:spTree>
    <p:extLst>
      <p:ext uri="{BB962C8B-B14F-4D97-AF65-F5344CB8AC3E}">
        <p14:creationId xmlns:p14="http://schemas.microsoft.com/office/powerpoint/2010/main" val="388102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1840102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397766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50292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Partire da descrittivo o empirico?</a:t>
            </a:r>
          </a:p>
        </p:txBody>
      </p:sp>
    </p:spTree>
    <p:extLst>
      <p:ext uri="{BB962C8B-B14F-4D97-AF65-F5344CB8AC3E}">
        <p14:creationId xmlns:p14="http://schemas.microsoft.com/office/powerpoint/2010/main" val="1753891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57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413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30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134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06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tabella (?)</a:t>
            </a:r>
          </a:p>
        </p:txBody>
      </p:sp>
    </p:spTree>
    <p:extLst>
      <p:ext uri="{BB962C8B-B14F-4D97-AF65-F5344CB8AC3E}">
        <p14:creationId xmlns:p14="http://schemas.microsoft.com/office/powerpoint/2010/main" val="259330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>
                <a:latin typeface="Nunito Sans" pitchFamily="2" charset="77"/>
              </a:rPr>
              <a:t>Applied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790DFAC-A560-4B48-9998-A845685AD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Connected Cars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14FFB2-3FF5-4D5B-BB7C-36AFCCCF0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17/12/2021</a:t>
            </a:r>
          </a:p>
        </p:txBody>
      </p:sp>
    </p:spTree>
    <p:extLst>
      <p:ext uri="{BB962C8B-B14F-4D97-AF65-F5344CB8AC3E}">
        <p14:creationId xmlns:p14="http://schemas.microsoft.com/office/powerpoint/2010/main" val="9320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956073" cy="42870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Funzionamento:</a:t>
            </a:r>
          </a:p>
          <a:p>
            <a:pPr>
              <a:lnSpc>
                <a:spcPct val="150000"/>
              </a:lnSpc>
            </a:pPr>
            <a:endParaRPr lang="it-IT" sz="800" dirty="0">
              <a:latin typeface="Nunito Sans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Seleziona casualmente k oggetti del dataset come centri (</a:t>
            </a:r>
            <a:r>
              <a:rPr lang="it-IT" b="1" dirty="0" err="1">
                <a:latin typeface="Nunito Sans" pitchFamily="2" charset="0"/>
              </a:rPr>
              <a:t>centroidi</a:t>
            </a:r>
            <a:r>
              <a:rPr lang="it-IT" dirty="0">
                <a:latin typeface="Nunito Sans" pitchFamily="2" charset="0"/>
              </a:rPr>
              <a:t>) iniziali del cluster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Assegna ogni osservazione al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più vicino sulla base della distanza euclidea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Per ognuno dei cluster cambia il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calcolando i nuovi valori medi di ogni oggetto nel cluster.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Ripete i punti 3 e 4 fino a che l’assegnazione dei punti non smette di cambiare o viene raggiunto il numero massimo di iterazioni.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" t="6409" r="2798"/>
          <a:stretch/>
        </p:blipFill>
        <p:spPr>
          <a:xfrm>
            <a:off x="5536908" y="1073573"/>
            <a:ext cx="3283242" cy="31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2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713D959-A49F-45A7-8205-83013762B0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" b="19"/>
          <a:stretch/>
        </p:blipFill>
        <p:spPr>
          <a:xfrm>
            <a:off x="1373188" y="2168525"/>
            <a:ext cx="6113462" cy="2789238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8" y="697877"/>
            <a:ext cx="8753783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 sz="1400" b="1" dirty="0">
                <a:latin typeface="Nunito Sans" pitchFamily="2" charset="0"/>
              </a:rPr>
              <a:t>Metodo del gomito:</a:t>
            </a:r>
            <a:endParaRPr lang="it-IT" sz="1400" dirty="0">
              <a:latin typeface="Nunito Sans" pitchFamily="2" charset="0"/>
            </a:endParaRPr>
          </a:p>
          <a:p>
            <a:pPr marL="609600" lvl="1"/>
            <a:r>
              <a:rPr lang="it-IT" sz="1400" dirty="0">
                <a:latin typeface="Nunito Sans" pitchFamily="2" charset="0"/>
              </a:rPr>
              <a:t>Si itera l’algoritmo per diversi valori di k, per ognuno si calcola la somma delle distanza al quadrato tra ogni </a:t>
            </a:r>
            <a:r>
              <a:rPr lang="it-IT" sz="1400" dirty="0" err="1">
                <a:latin typeface="Nunito Sans" pitchFamily="2" charset="0"/>
              </a:rPr>
              <a:t>centroide</a:t>
            </a:r>
            <a:r>
              <a:rPr lang="it-IT" sz="1400" dirty="0">
                <a:latin typeface="Nunito Sans" pitchFamily="2" charset="0"/>
              </a:rPr>
              <a:t> ed i punti del relativo cluster.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C57B14B-93C3-40AC-8769-B2E1BA1E8DD3}"/>
              </a:ext>
            </a:extLst>
          </p:cNvPr>
          <p:cNvSpPr/>
          <p:nvPr/>
        </p:nvSpPr>
        <p:spPr>
          <a:xfrm>
            <a:off x="4105275" y="4178923"/>
            <a:ext cx="285750" cy="28575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70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51466CEA-1EF9-40E7-A74F-202D245415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1" b="41"/>
          <a:stretch/>
        </p:blipFill>
        <p:spPr>
          <a:xfrm>
            <a:off x="1373188" y="2389188"/>
            <a:ext cx="6113462" cy="2568575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697877"/>
            <a:ext cx="8211779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it-IT" sz="1400" b="1" dirty="0">
                <a:latin typeface="Nunito Sans" pitchFamily="2" charset="0"/>
              </a:rPr>
              <a:t>Gap </a:t>
            </a:r>
            <a:r>
              <a:rPr lang="it-IT" sz="1400" b="1" dirty="0" err="1">
                <a:latin typeface="Nunito Sans" pitchFamily="2" charset="0"/>
              </a:rPr>
              <a:t>statistics</a:t>
            </a:r>
            <a:r>
              <a:rPr lang="it-IT" sz="1400" b="1" dirty="0">
                <a:latin typeface="Nunito Sans" pitchFamily="2" charset="0"/>
              </a:rPr>
              <a:t>:</a:t>
            </a:r>
            <a:endParaRPr lang="it-IT" sz="1400" dirty="0">
              <a:latin typeface="Nunito Sans" pitchFamily="2" charset="0"/>
            </a:endParaRPr>
          </a:p>
          <a:p>
            <a:pPr marL="609600" lvl="1" indent="0">
              <a:buNone/>
            </a:pPr>
            <a:r>
              <a:rPr lang="en-US" sz="1400" dirty="0">
                <a:latin typeface="Nunito Sans" pitchFamily="2" charset="0"/>
              </a:rPr>
              <a:t>Si </a:t>
            </a:r>
            <a:r>
              <a:rPr lang="en-US" sz="1400" dirty="0" err="1">
                <a:latin typeface="Nunito Sans" pitchFamily="2" charset="0"/>
              </a:rPr>
              <a:t>compara</a:t>
            </a:r>
            <a:r>
              <a:rPr lang="en-US" sz="1400" dirty="0">
                <a:latin typeface="Nunito Sans" pitchFamily="2" charset="0"/>
              </a:rPr>
              <a:t> la </a:t>
            </a:r>
            <a:r>
              <a:rPr lang="en-US" sz="1400" dirty="0" err="1">
                <a:latin typeface="Nunito Sans" pitchFamily="2" charset="0"/>
              </a:rPr>
              <a:t>variazione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totale</a:t>
            </a:r>
            <a:r>
              <a:rPr lang="en-US" sz="1400" dirty="0">
                <a:latin typeface="Nunito Sans" pitchFamily="2" charset="0"/>
              </a:rPr>
              <a:t> interna al cluster per </a:t>
            </a:r>
            <a:r>
              <a:rPr lang="en-US" sz="1400" dirty="0" err="1">
                <a:latin typeface="Nunito Sans" pitchFamily="2" charset="0"/>
              </a:rPr>
              <a:t>vari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possibili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di k con </a:t>
            </a:r>
            <a:r>
              <a:rPr lang="en-US" sz="1400" dirty="0" err="1">
                <a:latin typeface="Nunito Sans" pitchFamily="2" charset="0"/>
              </a:rPr>
              <a:t>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che</a:t>
            </a:r>
            <a:r>
              <a:rPr lang="en-US" sz="1400" dirty="0">
                <a:latin typeface="Nunito Sans" pitchFamily="2" charset="0"/>
              </a:rPr>
              <a:t> ci </a:t>
            </a:r>
            <a:r>
              <a:rPr lang="en-US" sz="1400" dirty="0" err="1">
                <a:latin typeface="Nunito Sans" pitchFamily="2" charset="0"/>
              </a:rPr>
              <a:t>si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aspetterebbero</a:t>
            </a:r>
            <a:r>
              <a:rPr lang="en-US" sz="1400" dirty="0">
                <a:latin typeface="Nunito Sans" pitchFamily="2" charset="0"/>
              </a:rPr>
              <a:t> in una </a:t>
            </a:r>
            <a:r>
              <a:rPr lang="en-US" sz="1400" dirty="0" err="1">
                <a:latin typeface="Nunito Sans" pitchFamily="2" charset="0"/>
              </a:rPr>
              <a:t>distribuzione</a:t>
            </a:r>
            <a:r>
              <a:rPr lang="en-US" sz="1400" dirty="0">
                <a:latin typeface="Nunito Sans" pitchFamily="2" charset="0"/>
              </a:rPr>
              <a:t> di </a:t>
            </a:r>
            <a:r>
              <a:rPr lang="en-US" sz="1400" dirty="0" err="1">
                <a:latin typeface="Nunito Sans" pitchFamily="2" charset="0"/>
              </a:rPr>
              <a:t>dati</a:t>
            </a:r>
            <a:r>
              <a:rPr lang="en-US" sz="1400" dirty="0">
                <a:latin typeface="Nunito Sans" pitchFamily="2" charset="0"/>
              </a:rPr>
              <a:t> senza cluster </a:t>
            </a:r>
            <a:r>
              <a:rPr lang="en-US" sz="1400" dirty="0" err="1">
                <a:latin typeface="Nunito Sans" pitchFamily="2" charset="0"/>
              </a:rPr>
              <a:t>evidenti</a:t>
            </a:r>
            <a:r>
              <a:rPr lang="en-US" sz="1400" dirty="0">
                <a:latin typeface="Nunito Sans" pitchFamily="2" charset="0"/>
              </a:rPr>
              <a:t>. Il cluster </a:t>
            </a:r>
            <a:r>
              <a:rPr lang="en-US" sz="1400" dirty="0" err="1">
                <a:latin typeface="Nunito Sans" pitchFamily="2" charset="0"/>
              </a:rPr>
              <a:t>ottimale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quello</a:t>
            </a:r>
            <a:r>
              <a:rPr lang="en-US" sz="1400" dirty="0">
                <a:latin typeface="Nunito Sans" pitchFamily="2" charset="0"/>
              </a:rPr>
              <a:t> in cui la </a:t>
            </a:r>
            <a:r>
              <a:rPr lang="en-US" sz="1400" dirty="0" err="1">
                <a:latin typeface="Nunito Sans" pitchFamily="2" charset="0"/>
              </a:rPr>
              <a:t>distanza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tra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questi</a:t>
            </a:r>
            <a:r>
              <a:rPr lang="en-US" sz="1400" dirty="0">
                <a:latin typeface="Nunito Sans" pitchFamily="2" charset="0"/>
              </a:rPr>
              <a:t> due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maggiore</a:t>
            </a:r>
            <a:r>
              <a:rPr lang="en-US" sz="1400" dirty="0">
                <a:latin typeface="Nunito Sans" pitchFamily="2" charset="0"/>
              </a:rPr>
              <a:t>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71C40EC-EC62-447C-96B0-F7703F247151}"/>
              </a:ext>
            </a:extLst>
          </p:cNvPr>
          <p:cNvSpPr/>
          <p:nvPr/>
        </p:nvSpPr>
        <p:spPr>
          <a:xfrm>
            <a:off x="4105275" y="2893048"/>
            <a:ext cx="285750" cy="28575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91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833284"/>
            <a:ext cx="8185969" cy="39378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La divisione in cluster non è stata eseguita sulla base dell’intero dataset, bensì su un numero di variabili selezionate in quanto più significative e adatte a descrivere le abitudini degli utenti: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600" b="1" dirty="0">
                <a:latin typeface="Nunito Sans" pitchFamily="2" charset="0"/>
              </a:rPr>
              <a:t>Frequenza di utilizzo dell’auto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frazione di giorni in cui si rilevano velocità superiori a zero rispetto al numero di giorni tra la prima osservazione del dataset e il 29/11/21.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2"/>
            </a:pPr>
            <a:r>
              <a:rPr lang="it-IT" sz="1600" b="1" dirty="0">
                <a:latin typeface="Nunito Sans" pitchFamily="2" charset="0"/>
              </a:rPr>
              <a:t>Velocità massima raggiunta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la media delle velocità massime quotidiane dell’auto.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Velocità media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Chilometri percorsi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differenza tra il valore segnato dal contachilometri nell’ultima osservazione e quello della prima osservazione.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5"/>
            </a:pPr>
            <a:r>
              <a:rPr lang="it-IT" sz="1600" b="1" dirty="0">
                <a:latin typeface="Nunito Sans" pitchFamily="2" charset="0"/>
              </a:rPr>
              <a:t>Durata media di uso della vettura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125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959135"/>
            <a:ext cx="8553450" cy="42932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>
                <a:latin typeface="Nunito Sans" pitchFamily="2" charset="0"/>
              </a:rPr>
              <a:t>Durata media di uso della vettura</a:t>
            </a:r>
            <a:endParaRPr lang="it-IT" dirty="0">
              <a:latin typeface="Nunito Sans" pitchFamily="2" charset="0"/>
            </a:endParaRP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L’individuazione delle serie all’interno del dataset rende possibile calcolarne la durata.</a:t>
            </a: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Per calcolare la durata media di uso della vettura, l’algoritmo: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Individua le serie valide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Ne calcola la durata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Somma la durata delle serie valide su base giornaliera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Calcola la media delle durate giornaliere</a:t>
            </a:r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6802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886691"/>
            <a:ext cx="9144000" cy="4256809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643716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Risultati della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clusterizzazione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 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clustering. 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44159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214207" y="2820816"/>
            <a:ext cx="1737360" cy="7267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176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frequenza di uso dell’auto rispetto alla velocità massima per cluster.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2287854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5529568" y="4307538"/>
            <a:ext cx="1737360" cy="7267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665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54" name="Immagine 53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52774E4B-DE2B-4324-BA46-6EBB1BBF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02FCE064-F75B-41F4-868E-B2AB64F6B8CD}"/>
              </a:ext>
            </a:extLst>
          </p:cNvPr>
          <p:cNvSpPr txBox="1">
            <a:spLocks/>
          </p:cNvSpPr>
          <p:nvPr/>
        </p:nvSpPr>
        <p:spPr>
          <a:xfrm>
            <a:off x="5038090" y="326495"/>
            <a:ext cx="381496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all" baseline="0">
                <a:solidFill>
                  <a:schemeClr val="accent1"/>
                </a:solidFill>
                <a:latin typeface="Nunito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endParaRPr lang="it-IT" sz="2200" b="0" cap="none" dirty="0">
              <a:solidFill>
                <a:schemeClr val="accent2">
                  <a:lumMod val="75000"/>
                </a:schemeClr>
              </a:solidFill>
              <a:latin typeface="Nunito Sans Black" pitchFamily="2" charset="77"/>
            </a:endParaRPr>
          </a:p>
        </p:txBody>
      </p:sp>
      <p:sp>
        <p:nvSpPr>
          <p:cNvPr id="56" name="Segnaposto testo 4">
            <a:extLst>
              <a:ext uri="{FF2B5EF4-FFF2-40B4-BE49-F238E27FC236}">
                <a16:creationId xmlns:a16="http://schemas.microsoft.com/office/drawing/2014/main" id="{3A80C102-169B-4E18-B8AA-1745670311A7}"/>
              </a:ext>
            </a:extLst>
          </p:cNvPr>
          <p:cNvSpPr txBox="1">
            <a:spLocks/>
          </p:cNvSpPr>
          <p:nvPr/>
        </p:nvSpPr>
        <p:spPr>
          <a:xfrm>
            <a:off x="5303321" y="795245"/>
            <a:ext cx="4640779" cy="434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Obiettivi 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Metodologia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Valorizzazione serie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Cluster </a:t>
            </a:r>
            <a:r>
              <a:rPr lang="it-IT" b="1" dirty="0" err="1">
                <a:latin typeface="Nunito Sans" pitchFamily="2" charset="0"/>
              </a:rPr>
              <a:t>analysis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Selezione variabili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Findings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Controllo dei </a:t>
            </a:r>
            <a:r>
              <a:rPr lang="it-IT" b="1" dirty="0" err="1">
                <a:latin typeface="Nunito Sans" pitchFamily="2" charset="0"/>
              </a:rPr>
              <a:t>findings</a:t>
            </a:r>
            <a:endParaRPr lang="it-IT" b="1" dirty="0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7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0" y="1248377"/>
            <a:ext cx="9144000" cy="3881967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94212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durata dell’uso della vettura rispetto ai chilometri percorsi.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6762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5541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Essendo il clustering un’attività di machine learning non supervisionato, non è possibile verificare matematicamente l’accuratezza dei risultati.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Occorre quindi adottare una metodologia alternativa per la verifica, basata sul confronto tra i gruppi ottenuti e variabili del dataset che non sono state utilizzate per la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 questo modo è possibile verificare se i cluster mostrano tratti distintivi per quanto riguarda una gamma più ampia di comportamenti.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pressione sull’acceleratore per cluster.</a:t>
            </a:r>
          </a:p>
          <a:p>
            <a:r>
              <a:rPr lang="it-IT" sz="1200" dirty="0">
                <a:latin typeface="Nunito Sans" pitchFamily="2" charset="0"/>
              </a:rPr>
              <a:t>La linea orizzontale rappresenta la mediana del cluster. La scatola che la circonda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06281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48795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Temperatura dell’olio media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Temperatura dell’olio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451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delle rivoluzioni per minuto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Rivoluzioni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5463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coppia istantanea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</a:t>
            </a:r>
            <a:r>
              <a:rPr lang="it-IT" sz="1200" dirty="0" err="1">
                <a:latin typeface="Nunito Sans" pitchFamily="2" charset="0"/>
              </a:rPr>
              <a:t>l’active</a:t>
            </a:r>
            <a:r>
              <a:rPr lang="it-IT" sz="1200" dirty="0">
                <a:latin typeface="Nunito Sans" pitchFamily="2" charset="0"/>
              </a:rPr>
              <a:t> </a:t>
            </a:r>
            <a:r>
              <a:rPr lang="it-IT" sz="1200" dirty="0" err="1">
                <a:latin typeface="Nunito Sans" pitchFamily="2" charset="0"/>
              </a:rPr>
              <a:t>launch</a:t>
            </a:r>
            <a:r>
              <a:rPr lang="it-IT" sz="1200" dirty="0">
                <a:latin typeface="Nunito Sans" pitchFamily="2" charset="0"/>
              </a:rPr>
              <a:t> control è stato attivato almeno una volta.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Active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launch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1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strada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098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2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sport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608" y="2937475"/>
            <a:ext cx="9050089" cy="23247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Obiettivi</a:t>
            </a:r>
            <a:r>
              <a:rPr lang="it-IT" dirty="0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Identificare delle tipologie di utenti utilizzando i dati raccolti dalle </a:t>
            </a:r>
            <a:r>
              <a:rPr lang="it-IT" dirty="0" err="1">
                <a:latin typeface="Nunito Sans" pitchFamily="2" charset="0"/>
              </a:rPr>
              <a:t>connected</a:t>
            </a:r>
            <a:r>
              <a:rPr lang="it-IT" dirty="0">
                <a:latin typeface="Nunito Sans" pitchFamily="2" charset="0"/>
              </a:rPr>
              <a:t> cars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una soluzione algoritmica che consenta l’associazione della vettura a una tipologia utente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19" name="Segnaposto testo 4">
            <a:extLst>
              <a:ext uri="{FF2B5EF4-FFF2-40B4-BE49-F238E27FC236}">
                <a16:creationId xmlns:a16="http://schemas.microsoft.com/office/drawing/2014/main" id="{6ADFCD2B-F223-4D98-8605-C87D826F55FD}"/>
              </a:ext>
            </a:extLst>
          </p:cNvPr>
          <p:cNvSpPr txBox="1">
            <a:spLocks/>
          </p:cNvSpPr>
          <p:nvPr/>
        </p:nvSpPr>
        <p:spPr>
          <a:xfrm>
            <a:off x="323850" y="333040"/>
            <a:ext cx="7886699" cy="279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1457 vetture, di cui 46 di test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481,762,279 osservazioni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882 auto in Europa, 438 in America, 9 nel resto del mondo e 15 la cui posizione è sconosciuta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255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3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corsa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5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B7E22FC1-459E-45BC-A4D2-61BC2B1E8E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282" b="4282"/>
          <a:stretch/>
        </p:blipFill>
        <p:spPr>
          <a:xfrm>
            <a:off x="0" y="1239520"/>
            <a:ext cx="9144000" cy="3903980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E06C70-B54A-4480-93B7-BCD8ECD5E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697878"/>
            <a:ext cx="8108950" cy="921544"/>
          </a:xfrm>
        </p:spPr>
        <p:txBody>
          <a:bodyPr/>
          <a:lstStyle/>
          <a:p>
            <a:r>
              <a:rPr lang="it-IT" sz="1800" dirty="0"/>
              <a:t>T-</a:t>
            </a:r>
            <a:r>
              <a:rPr lang="it-IT" sz="1800" dirty="0" err="1"/>
              <a:t>sne</a:t>
            </a:r>
            <a:r>
              <a:rPr lang="it-IT" sz="1800" dirty="0"/>
              <a:t> con le variabili della </a:t>
            </a:r>
            <a:r>
              <a:rPr lang="it-IT" sz="1800" dirty="0" err="1"/>
              <a:t>clusterizzazione</a:t>
            </a:r>
            <a:r>
              <a:rPr lang="it-IT" sz="1800" dirty="0"/>
              <a:t> colorata per cluster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490CF3-0F84-4812-8CFA-249DDA3C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470910" cy="394665"/>
          </a:xfrm>
        </p:spPr>
        <p:txBody>
          <a:bodyPr>
            <a:noAutofit/>
          </a:bodyPr>
          <a:lstStyle/>
          <a:p>
            <a:r>
              <a:rPr lang="it-IT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endParaRPr lang="it-IT" b="0" cap="none" dirty="0">
              <a:solidFill>
                <a:srgbClr val="005BB2">
                  <a:lumMod val="75000"/>
                </a:srgbClr>
              </a:solidFill>
              <a:latin typeface="Nunito Sans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841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57748" y="783970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850056" y="884638"/>
            <a:ext cx="34438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Pulizia dei dati</a:t>
            </a:r>
          </a:p>
          <a:p>
            <a:pPr marL="457200" lvl="1" algn="ctr"/>
            <a:r>
              <a:rPr lang="it-IT" sz="1200" kern="120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Ristrutturazione ed estrazione dei dati</a:t>
            </a: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07831" y="783970"/>
            <a:ext cx="1530282" cy="693781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3FB7E0-0FC1-48F6-B12F-51C69B4B3DDB}"/>
              </a:ext>
            </a:extLst>
          </p:cNvPr>
          <p:cNvSpPr txBox="1"/>
          <p:nvPr/>
        </p:nvSpPr>
        <p:spPr>
          <a:xfrm>
            <a:off x="725270" y="922665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01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9CCDC66-1352-4631-AC70-8A9EE21911A5}"/>
              </a:ext>
            </a:extLst>
          </p:cNvPr>
          <p:cNvSpPr/>
          <p:nvPr/>
        </p:nvSpPr>
        <p:spPr>
          <a:xfrm>
            <a:off x="1457748" y="1531269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3937BD3-63F7-48EB-8C6E-02E96999E15B}"/>
              </a:ext>
            </a:extLst>
          </p:cNvPr>
          <p:cNvSpPr txBox="1"/>
          <p:nvPr/>
        </p:nvSpPr>
        <p:spPr>
          <a:xfrm>
            <a:off x="1878265" y="1634972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Valorizzazione serie</a:t>
            </a:r>
          </a:p>
          <a:p>
            <a:pPr marL="0" lvl="0" indent="0" algn="ctr" defTabSz="533400" rtl="0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Divisione del dataset in serie e individuazione delle serie utili per l’analisi</a:t>
            </a:r>
          </a:p>
        </p:txBody>
      </p:sp>
      <p:sp>
        <p:nvSpPr>
          <p:cNvPr id="31" name="Freccia a gallone 30">
            <a:extLst>
              <a:ext uri="{FF2B5EF4-FFF2-40B4-BE49-F238E27FC236}">
                <a16:creationId xmlns:a16="http://schemas.microsoft.com/office/drawing/2014/main" id="{EEDA27E9-8695-49FE-A2AA-04896A593630}"/>
              </a:ext>
            </a:extLst>
          </p:cNvPr>
          <p:cNvSpPr/>
          <p:nvPr/>
        </p:nvSpPr>
        <p:spPr>
          <a:xfrm>
            <a:off x="407831" y="1531269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solidFill>
              <a:srgbClr val="00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317AC4-1551-4A2F-9DBB-63C5E981A339}"/>
              </a:ext>
            </a:extLst>
          </p:cNvPr>
          <p:cNvSpPr txBox="1"/>
          <p:nvPr/>
        </p:nvSpPr>
        <p:spPr>
          <a:xfrm>
            <a:off x="725270" y="1669964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02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092619E-5977-41C6-8C71-9193D681E25A}"/>
              </a:ext>
            </a:extLst>
          </p:cNvPr>
          <p:cNvSpPr/>
          <p:nvPr/>
        </p:nvSpPr>
        <p:spPr>
          <a:xfrm>
            <a:off x="1457748" y="227810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84B27E1-F00C-4E7E-9040-A6CB3605F5CA}"/>
              </a:ext>
            </a:extLst>
          </p:cNvPr>
          <p:cNvSpPr txBox="1"/>
          <p:nvPr/>
        </p:nvSpPr>
        <p:spPr>
          <a:xfrm>
            <a:off x="1878265" y="238180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Selezione variabili</a:t>
            </a: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Identificazione delle variabili che meglio caratterizzano insiemi di utenti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07831" y="227810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5B6A403-A571-4BC2-A4FA-96D6210EC409}"/>
              </a:ext>
            </a:extLst>
          </p:cNvPr>
          <p:cNvSpPr txBox="1"/>
          <p:nvPr/>
        </p:nvSpPr>
        <p:spPr>
          <a:xfrm>
            <a:off x="725270" y="2416797"/>
            <a:ext cx="895403" cy="547842"/>
          </a:xfrm>
          <a:prstGeom prst="rect">
            <a:avLst/>
          </a:prstGeom>
          <a:noFill/>
          <a:ln>
            <a:solidFill>
              <a:srgbClr val="005BB2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03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C537EF7-71EA-4786-879A-5CECBA2B9FEF}"/>
              </a:ext>
            </a:extLst>
          </p:cNvPr>
          <p:cNvSpPr/>
          <p:nvPr/>
        </p:nvSpPr>
        <p:spPr>
          <a:xfrm>
            <a:off x="1457748" y="3024714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DBFE143-75E8-4D6F-BBB1-BF0CBCEF038D}"/>
              </a:ext>
            </a:extLst>
          </p:cNvPr>
          <p:cNvSpPr txBox="1"/>
          <p:nvPr/>
        </p:nvSpPr>
        <p:spPr>
          <a:xfrm>
            <a:off x="1878265" y="3128417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Cluster </a:t>
            </a:r>
            <a:r>
              <a:rPr lang="it-IT" kern="1200" dirty="0" err="1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analysis</a:t>
            </a:r>
            <a:endParaRPr lang="it-IT" kern="1200" dirty="0">
              <a:solidFill>
                <a:schemeClr val="bg1"/>
              </a:solidFill>
              <a:latin typeface="Nunito Sans Black" pitchFamily="2" charset="0"/>
              <a:ea typeface="+mn-ea"/>
              <a:cs typeface="+mn-cs"/>
            </a:endParaRP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Categorizzazione delle vetture tramite tecniche di clustering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07831" y="3024714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654DEBC-CC8C-4D87-AADD-15DA0F3970D3}"/>
              </a:ext>
            </a:extLst>
          </p:cNvPr>
          <p:cNvSpPr txBox="1"/>
          <p:nvPr/>
        </p:nvSpPr>
        <p:spPr>
          <a:xfrm>
            <a:off x="725270" y="3163409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04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817C594-B2EA-4755-BE98-F683277165DA}"/>
              </a:ext>
            </a:extLst>
          </p:cNvPr>
          <p:cNvSpPr/>
          <p:nvPr/>
        </p:nvSpPr>
        <p:spPr>
          <a:xfrm>
            <a:off x="1457748" y="377706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AAE1DD7-53C2-4675-A9E9-888137AB778B}"/>
              </a:ext>
            </a:extLst>
          </p:cNvPr>
          <p:cNvSpPr txBox="1"/>
          <p:nvPr/>
        </p:nvSpPr>
        <p:spPr>
          <a:xfrm>
            <a:off x="1878265" y="388076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Findings</a:t>
            </a: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Analisi, interpretazione  e verifica dei risultati</a:t>
            </a:r>
          </a:p>
        </p:txBody>
      </p:sp>
      <p:sp>
        <p:nvSpPr>
          <p:cNvPr id="52" name="Freccia a gallone 51">
            <a:extLst>
              <a:ext uri="{FF2B5EF4-FFF2-40B4-BE49-F238E27FC236}">
                <a16:creationId xmlns:a16="http://schemas.microsoft.com/office/drawing/2014/main" id="{10C1B611-A55D-4381-884D-65B026E99DFB}"/>
              </a:ext>
            </a:extLst>
          </p:cNvPr>
          <p:cNvSpPr/>
          <p:nvPr/>
        </p:nvSpPr>
        <p:spPr>
          <a:xfrm>
            <a:off x="407831" y="377706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EF3330-0159-4BC4-B059-00E809E51AEC}"/>
              </a:ext>
            </a:extLst>
          </p:cNvPr>
          <p:cNvSpPr txBox="1"/>
          <p:nvPr/>
        </p:nvSpPr>
        <p:spPr>
          <a:xfrm>
            <a:off x="725270" y="3915757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05</a:t>
            </a:r>
          </a:p>
        </p:txBody>
      </p:sp>
      <p:pic>
        <p:nvPicPr>
          <p:cNvPr id="56" name="Elemento grafico 55" descr="Aggiungere commento con riempimento a tinta unita">
            <a:extLst>
              <a:ext uri="{FF2B5EF4-FFF2-40B4-BE49-F238E27FC236}">
                <a16:creationId xmlns:a16="http://schemas.microsoft.com/office/drawing/2014/main" id="{2EF6970C-A77B-4B96-856A-6444B616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4144" y="1475518"/>
            <a:ext cx="800030" cy="8000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DE9264E-53EF-48E2-A7A5-1BE23F2C913E}"/>
              </a:ext>
            </a:extLst>
          </p:cNvPr>
          <p:cNvSpPr/>
          <p:nvPr/>
        </p:nvSpPr>
        <p:spPr>
          <a:xfrm>
            <a:off x="7527666" y="1711647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Aggiungere commento con riempimento a tinta unita">
            <a:extLst>
              <a:ext uri="{FF2B5EF4-FFF2-40B4-BE49-F238E27FC236}">
                <a16:creationId xmlns:a16="http://schemas.microsoft.com/office/drawing/2014/main" id="{85A67585-45B6-4A4D-A06E-DB2AD816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734" y="1530582"/>
            <a:ext cx="800030" cy="800030"/>
          </a:xfrm>
          <a:prstGeom prst="rect">
            <a:avLst/>
          </a:prstGeom>
        </p:spPr>
      </p:pic>
      <p:pic>
        <p:nvPicPr>
          <p:cNvPr id="57" name="Elemento grafico 56" descr="Aggiungere commento con riempimento a tinta unita">
            <a:extLst>
              <a:ext uri="{FF2B5EF4-FFF2-40B4-BE49-F238E27FC236}">
                <a16:creationId xmlns:a16="http://schemas.microsoft.com/office/drawing/2014/main" id="{C6862CF1-E657-4BE9-9CD4-926F5E145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4144" y="2968856"/>
            <a:ext cx="800030" cy="800030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531299B7-EE3B-4221-874C-830E5580C9C3}"/>
              </a:ext>
            </a:extLst>
          </p:cNvPr>
          <p:cNvSpPr/>
          <p:nvPr/>
        </p:nvSpPr>
        <p:spPr>
          <a:xfrm>
            <a:off x="7527666" y="3204985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Elemento grafico 58" descr="Aggiungere commento con riempimento a tinta unita">
            <a:extLst>
              <a:ext uri="{FF2B5EF4-FFF2-40B4-BE49-F238E27FC236}">
                <a16:creationId xmlns:a16="http://schemas.microsoft.com/office/drawing/2014/main" id="{F15F2F4A-7235-4948-B5BB-AEEE3EA68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734" y="3023920"/>
            <a:ext cx="800030" cy="8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965201"/>
            <a:ext cx="8278282" cy="387508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Per riuscire a trarre informazioni significative dai dati è necessario distinguere i periodi utili all’analisi dal resto del dataset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Per farlo è stato sviluppato un apposito </a:t>
            </a:r>
            <a:r>
              <a:rPr lang="it-IT" b="1" dirty="0"/>
              <a:t>algoritmo</a:t>
            </a:r>
            <a:r>
              <a:rPr lang="it-IT" dirty="0"/>
              <a:t>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L’algoritmo divide il dataset in </a:t>
            </a:r>
            <a:r>
              <a:rPr lang="it-IT" b="1" dirty="0"/>
              <a:t>serie: </a:t>
            </a:r>
            <a:r>
              <a:rPr lang="it-IT" dirty="0"/>
              <a:t>periodi in cui la macchina passa da una velocità uguale a zero a velocità superiori e torna a zero.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La selezione delle serie è basata su due </a:t>
            </a:r>
            <a:r>
              <a:rPr lang="it-IT" b="1" dirty="0"/>
              <a:t>parametri</a:t>
            </a:r>
            <a:r>
              <a:rPr lang="it-IT" dirty="0"/>
              <a:t>: </a:t>
            </a:r>
          </a:p>
          <a:p>
            <a:pPr marL="1080000" lvl="8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</a:t>
            </a: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velocità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 che deve raggiungere al suo interno la vettura perché la serie sia considerata valida</a:t>
            </a:r>
          </a:p>
          <a:p>
            <a:pPr marL="108000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9"/>
              </a:buClr>
              <a:buSzPts val="14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</a:t>
            </a: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distanza di tempo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 che deve intercorrere tra due serie perché siano considerate distinte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/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9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7" name="Segnaposto immagine 16" descr="Immagine che contiene testo, stormo, documento, linea&#10;&#10;Descrizione generata automaticamente">
            <a:extLst>
              <a:ext uri="{FF2B5EF4-FFF2-40B4-BE49-F238E27FC236}">
                <a16:creationId xmlns:a16="http://schemas.microsoft.com/office/drawing/2014/main" id="{AE9D3851-2789-447B-B218-5D1DCA9B00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" b="11"/>
          <a:stretch>
            <a:fillRect/>
          </a:stretch>
        </p:blipFill>
        <p:spPr>
          <a:xfrm>
            <a:off x="0" y="698500"/>
            <a:ext cx="9144000" cy="4445000"/>
          </a:xfrm>
        </p:spPr>
      </p:pic>
    </p:spTree>
    <p:extLst>
      <p:ext uri="{BB962C8B-B14F-4D97-AF65-F5344CB8AC3E}">
        <p14:creationId xmlns:p14="http://schemas.microsoft.com/office/powerpoint/2010/main" val="87425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AE9D3851-2789-447B-B218-5D1DCA9B00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" b="11"/>
          <a:stretch/>
        </p:blipFill>
        <p:spPr>
          <a:xfrm>
            <a:off x="0" y="698500"/>
            <a:ext cx="9144000" cy="4445000"/>
          </a:xfrm>
        </p:spPr>
      </p:pic>
    </p:spTree>
    <p:extLst>
      <p:ext uri="{BB962C8B-B14F-4D97-AF65-F5344CB8AC3E}">
        <p14:creationId xmlns:p14="http://schemas.microsoft.com/office/powerpoint/2010/main" val="419598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07945"/>
            <a:ext cx="8230215" cy="3763509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 dirty="0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Nello specifico, questa classe di algoritmi ha come obiettivo la minimizzazione della varianza totale intra-gruppo, concepita in termini di distanza in uno spazio multidimensionale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 dirty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 b="1" dirty="0">
              <a:solidFill>
                <a:srgbClr val="202124"/>
              </a:solidFill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Al contrario di algoritmi di apprendimento supervisionato, i risultati non possono essere confrontati con delle categorie preassegnate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preimpostare delle categorie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02124"/>
              </a:solidFill>
              <a:effectLst/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3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1" y="115806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i="0" dirty="0">
                <a:solidFill>
                  <a:srgbClr val="000000"/>
                </a:solidFill>
                <a:effectLst/>
                <a:latin typeface="Nunito Sans" pitchFamily="2" charset="0"/>
              </a:rPr>
              <a:t>K-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Nunito Sans" pitchFamily="2" charset="0"/>
              </a:rPr>
              <a:t>means</a:t>
            </a:r>
            <a:r>
              <a:rPr lang="it-IT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è l’algoritm</a:t>
            </a:r>
            <a:r>
              <a:rPr lang="it-IT" dirty="0">
                <a:latin typeface="Nunito Sans" pitchFamily="2" charset="0"/>
              </a:rPr>
              <a:t>o di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 selezionato per l’analisi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Prevede che si selezioni un numero di cluster (</a:t>
            </a:r>
            <a:r>
              <a:rPr lang="it-IT" b="1" dirty="0">
                <a:latin typeface="Nunito Sans" pitchFamily="2" charset="0"/>
              </a:rPr>
              <a:t>k</a:t>
            </a:r>
            <a:r>
              <a:rPr lang="it-IT" dirty="0">
                <a:latin typeface="Nunito Sans" pitchFamily="2" charset="0"/>
              </a:rPr>
              <a:t>) prima dell’analisi, questa scelta influenza i risultati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Come ogni algoritmo, richiede delle variabili come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1643</Words>
  <Application>Microsoft Office PowerPoint</Application>
  <PresentationFormat>Presentazione su schermo (16:9)</PresentationFormat>
  <Paragraphs>484</Paragraphs>
  <Slides>31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40" baseType="lpstr">
      <vt:lpstr>Wingdings</vt:lpstr>
      <vt:lpstr>Nunito Sans ExtraLight</vt:lpstr>
      <vt:lpstr>Roboto</vt:lpstr>
      <vt:lpstr>Nunito Sans Black</vt:lpstr>
      <vt:lpstr>Nunito Sans</vt:lpstr>
      <vt:lpstr>Arial</vt:lpstr>
      <vt:lpstr>Nunito Sans Light</vt:lpstr>
      <vt:lpstr>Times New Roman</vt:lpstr>
      <vt:lpstr>APPLIED</vt:lpstr>
      <vt:lpstr>Presentazione standard di PowerPoint</vt:lpstr>
      <vt:lpstr>Agenda </vt:lpstr>
      <vt:lpstr>Contenuti</vt:lpstr>
      <vt:lpstr>Metodologia</vt:lpstr>
      <vt:lpstr>Valorizzazione serie</vt:lpstr>
      <vt:lpstr>Valorizzazione serie</vt:lpstr>
      <vt:lpstr>Valorizzazione serie</vt:lpstr>
      <vt:lpstr>Cluster analysis</vt:lpstr>
      <vt:lpstr>Cluster analysis K-means clustering</vt:lpstr>
      <vt:lpstr>Cluster analysis K-means clustering</vt:lpstr>
      <vt:lpstr>Cluster analysis Numero di cluster</vt:lpstr>
      <vt:lpstr>Cluster analysis Numero di cluster</vt:lpstr>
      <vt:lpstr>Cluster analysis Variabili</vt:lpstr>
      <vt:lpstr>Cluster analysis Variabili</vt:lpstr>
      <vt:lpstr>Findings  Risultati della clusterizzazione con k-means clustering.  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Controllo</vt:lpstr>
      <vt:lpstr>Controllo  Pressione sull’acceleratore</vt:lpstr>
      <vt:lpstr>Controllo  Temperatura dell’olio</vt:lpstr>
      <vt:lpstr>Controllo  Rivoluzioni per minuto</vt:lpstr>
      <vt:lpstr>Controllo  Coppia istantanea</vt:lpstr>
      <vt:lpstr>Controllo  Active launch control</vt:lpstr>
      <vt:lpstr>Controllo  Driving mode</vt:lpstr>
      <vt:lpstr>Controllo  Driving mode</vt:lpstr>
      <vt:lpstr>Controllo  Driving mode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292</cp:revision>
  <dcterms:created xsi:type="dcterms:W3CDTF">2021-10-06T12:39:56Z</dcterms:created>
  <dcterms:modified xsi:type="dcterms:W3CDTF">2021-12-17T11:52:48Z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